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3" name="Rounded Rectangle 12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295400" y="3200400"/>
            <a:ext cx="6400800" cy="1600200"/>
          </a:xfrm>
        </p:spPr>
        <p:txBody>
          <a:bodyPr/>
          <a:lstStyle>
            <a:lvl1pPr marL="0" indent="0" algn="ctr">
              <a:buNone/>
              <a:defRPr sz="26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EC2935-0464-499E-80E8-E9FCE627DB5A}" type="datetimeFigureOut">
              <a:rPr lang="en-US" smtClean="0"/>
              <a:t>5/14/2020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>
            <a:noAutofit/>
          </a:bodyPr>
          <a:lstStyle>
            <a:lvl1pPr>
              <a:defRPr sz="1400">
                <a:solidFill>
                  <a:srgbClr val="FFFFFF"/>
                </a:solidFill>
              </a:defRPr>
            </a:lvl1pPr>
          </a:lstStyle>
          <a:p>
            <a:fld id="{FC30EA75-18A0-4D92-B97F-5D3EC009EF58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62931" y="1449303"/>
            <a:ext cx="9021537" cy="1527349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62931" y="1396720"/>
            <a:ext cx="9021537" cy="120580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62931" y="2976649"/>
            <a:ext cx="9021537" cy="110532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57200" y="1505930"/>
            <a:ext cx="8229600" cy="1470025"/>
          </a:xfrm>
        </p:spPr>
        <p:txBody>
          <a:bodyPr anchor="ctr"/>
          <a:lstStyle>
            <a:lvl1pPr algn="ctr">
              <a:defRPr lang="en-US" dirty="0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EC2935-0464-499E-80E8-E9FCE627DB5A}" type="datetimeFigureOut">
              <a:rPr lang="en-US" smtClean="0"/>
              <a:t>5/14/2020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30EA75-18A0-4D92-B97F-5D3EC009EF5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1"/>
            <a:ext cx="201168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274640"/>
            <a:ext cx="55626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EC2935-0464-499E-80E8-E9FCE627DB5A}" type="datetimeFigureOut">
              <a:rPr lang="en-US" smtClean="0"/>
              <a:t>5/14/2020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30EA75-18A0-4D92-B97F-5D3EC009EF5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EC2935-0464-499E-80E8-E9FCE627DB5A}" type="datetimeFigureOut">
              <a:rPr lang="en-US" smtClean="0"/>
              <a:t>5/14/2020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30EA75-18A0-4D92-B97F-5D3EC009EF58}" type="slidenum">
              <a:rPr lang="en-US" smtClean="0"/>
              <a:t>‹#›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772400" cy="45720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0" name="Rounded Rectangle 9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3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952500"/>
            <a:ext cx="7772400" cy="1362075"/>
          </a:xfrm>
        </p:spPr>
        <p:txBody>
          <a:bodyPr anchor="b" anchorCtr="0"/>
          <a:lstStyle>
            <a:lvl1pPr algn="l">
              <a:buNone/>
              <a:defRPr sz="4000" b="0" cap="none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547938"/>
            <a:ext cx="7772400" cy="1338262"/>
          </a:xfrm>
        </p:spPr>
        <p:txBody>
          <a:bodyPr anchor="t" anchorCtr="0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EC2935-0464-499E-80E8-E9FCE627DB5A}" type="datetimeFigureOut">
              <a:rPr lang="en-US" smtClean="0"/>
              <a:t>5/14/2020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0100" y="6172200"/>
            <a:ext cx="4000500" cy="457200"/>
          </a:xfrm>
        </p:spPr>
        <p:txBody>
          <a:bodyPr/>
          <a:lstStyle/>
          <a:p>
            <a:endParaRPr lang="en-US"/>
          </a:p>
        </p:txBody>
      </p:sp>
      <p:sp>
        <p:nvSpPr>
          <p:cNvPr id="7" name="Rectangle 6"/>
          <p:cNvSpPr/>
          <p:nvPr/>
        </p:nvSpPr>
        <p:spPr>
          <a:xfrm flipV="1">
            <a:off x="69412" y="2376830"/>
            <a:ext cx="9013515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69146" y="2341475"/>
            <a:ext cx="9013781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68306" y="2468880"/>
            <a:ext cx="9014621" cy="45720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FC30EA75-18A0-4D92-B97F-5D3EC009EF58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EC2935-0464-499E-80E8-E9FCE627DB5A}" type="datetimeFigureOut">
              <a:rPr lang="en-US" smtClean="0"/>
              <a:t>5/14/2020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30EA75-18A0-4D92-B97F-5D3EC009EF58}" type="slidenum">
              <a:rPr lang="en-US" smtClean="0"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93395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9530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EC2935-0464-499E-80E8-E9FCE627DB5A}" type="datetimeFigureOut">
              <a:rPr lang="en-US" smtClean="0"/>
              <a:t>5/14/2020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30EA75-18A0-4D92-B97F-5D3EC009EF58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half" idx="2"/>
          </p:nvPr>
        </p:nvSpPr>
        <p:spPr>
          <a:xfrm>
            <a:off x="9144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half" idx="4"/>
          </p:nvPr>
        </p:nvSpPr>
        <p:spPr>
          <a:xfrm>
            <a:off x="49530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EC2935-0464-499E-80E8-E9FCE627DB5A}" type="datetimeFigureOut">
              <a:rPr lang="en-US" smtClean="0"/>
              <a:t>5/14/2020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30EA75-18A0-4D92-B97F-5D3EC009EF5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EC2935-0464-499E-80E8-E9FCE627DB5A}" type="datetimeFigureOut">
              <a:rPr lang="en-US" smtClean="0"/>
              <a:t>5/14/2020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30EA75-18A0-4D92-B97F-5D3EC009EF5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9" name="Rounded Rectangle 8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 algn="l">
              <a:buNone/>
              <a:defRPr sz="4000"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914400" y="1600200"/>
            <a:ext cx="1905000" cy="4495800"/>
          </a:xfrm>
        </p:spPr>
        <p:txBody>
          <a:bodyPr/>
          <a:lstStyle>
            <a:lvl1pPr marL="0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EC2935-0464-499E-80E8-E9FCE627DB5A}" type="datetimeFigureOut">
              <a:rPr lang="en-US" smtClean="0"/>
              <a:t>5/14/2020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30EA75-18A0-4D92-B97F-5D3EC009EF58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"/>
          </p:nvPr>
        </p:nvSpPr>
        <p:spPr>
          <a:xfrm>
            <a:off x="2971800" y="1600200"/>
            <a:ext cx="5715000" cy="44958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900550"/>
            <a:ext cx="7315200" cy="522288"/>
          </a:xfrm>
        </p:spPr>
        <p:txBody>
          <a:bodyPr anchor="ctr">
            <a:noAutofit/>
          </a:bodyPr>
          <a:lstStyle>
            <a:lvl1pPr algn="l">
              <a:buNone/>
              <a:defRPr sz="2800"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5445825"/>
            <a:ext cx="7315200" cy="685800"/>
          </a:xfrm>
        </p:spPr>
        <p:txBody>
          <a:bodyPr/>
          <a:lstStyle>
            <a:lvl1pPr marL="0" indent="0">
              <a:buFontTx/>
              <a:buNone/>
              <a:defRPr sz="16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EC2935-0464-499E-80E8-E9FCE627DB5A}" type="datetimeFigureOut">
              <a:rPr lang="en-US" smtClean="0"/>
              <a:t>5/14/2020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914400" y="6172200"/>
            <a:ext cx="3886200" cy="457200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FC30EA75-18A0-4D92-B97F-5D3EC009EF58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Rectangle 10"/>
          <p:cNvSpPr/>
          <p:nvPr/>
        </p:nvSpPr>
        <p:spPr>
          <a:xfrm flipV="1">
            <a:off x="68307" y="4683555"/>
            <a:ext cx="9006840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>
          <a:xfrm>
            <a:off x="68508" y="4650474"/>
            <a:ext cx="9006639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Rectangle 12"/>
          <p:cNvSpPr/>
          <p:nvPr/>
        </p:nvSpPr>
        <p:spPr>
          <a:xfrm>
            <a:off x="68510" y="4773224"/>
            <a:ext cx="9006637" cy="48807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8308" y="66675"/>
            <a:ext cx="9001873" cy="4581525"/>
          </a:xfrm>
          <a:prstGeom prst="round2SameRect">
            <a:avLst>
              <a:gd name="adj1" fmla="val 7101"/>
              <a:gd name="adj2" fmla="val 0"/>
            </a:avLst>
          </a:prstGeom>
          <a:solidFill>
            <a:schemeClr val="bg2"/>
          </a:solidFill>
          <a:ln w="6350">
            <a:solidFill>
              <a:schemeClr val="tx1"/>
            </a:solidFill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8" name="Rounded Rectangle 7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1143000"/>
          </a:xfrm>
          <a:prstGeom prst="rect">
            <a:avLst/>
          </a:prstGeom>
        </p:spPr>
        <p:txBody>
          <a:bodyPr bIns="91440" anchor="b" anchorCtr="0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7772400" cy="45720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172200" y="6191250"/>
            <a:ext cx="2476500" cy="476250"/>
          </a:xfrm>
          <a:prstGeom prst="rect">
            <a:avLst/>
          </a:prstGeom>
        </p:spPr>
        <p:txBody>
          <a:bodyPr anchor="ctr" anchorCtr="0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F0EC2935-0464-499E-80E8-E9FCE627DB5A}" type="datetimeFigureOut">
              <a:rPr lang="en-US" smtClean="0"/>
              <a:t>5/14/2020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914400" y="6172200"/>
            <a:ext cx="3962400" cy="457200"/>
          </a:xfrm>
          <a:prstGeom prst="rect">
            <a:avLst/>
          </a:prstGeom>
        </p:spPr>
        <p:txBody>
          <a:bodyPr anchor="ctr" anchorCtr="0"/>
          <a:lstStyle>
            <a:lvl1pPr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146304" y="6210300"/>
            <a:ext cx="457200" cy="457200"/>
          </a:xfrm>
          <a:prstGeom prst="ellipse">
            <a:avLst/>
          </a:prstGeom>
          <a:solidFill>
            <a:schemeClr val="accent1"/>
          </a:solidFill>
        </p:spPr>
        <p:txBody>
          <a:bodyPr wrap="none" lIns="0" tIns="0" rIns="0" bIns="0" anchor="ctr" anchorCtr="1">
            <a:noAutofit/>
          </a:bodyPr>
          <a:lstStyle>
            <a:lvl1pPr algn="ctr" eaLnBrk="1" latinLnBrk="0" hangingPunct="1">
              <a:defRPr kumimoji="0" sz="14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fld id="{FC30EA75-18A0-4D92-B97F-5D3EC009EF58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580"/>
        </a:spcBef>
        <a:buClr>
          <a:schemeClr val="accent1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28600" algn="l" rtl="0" eaLnBrk="1" latinLnBrk="0" hangingPunct="1">
        <a:spcBef>
          <a:spcPts val="370"/>
        </a:spcBef>
        <a:buClr>
          <a:schemeClr val="accent2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SzPct val="8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370"/>
        </a:spcBef>
        <a:buClr>
          <a:schemeClr val="accent3"/>
        </a:buClr>
        <a:buSzPct val="8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70"/>
        </a:spcBef>
        <a:buClr>
          <a:schemeClr val="accent3"/>
        </a:buClr>
        <a:buFontTx/>
        <a:buChar char="o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228600" algn="l" rtl="0" eaLnBrk="1" latinLnBrk="0" hangingPunct="1">
        <a:spcBef>
          <a:spcPts val="370"/>
        </a:spcBef>
        <a:buClr>
          <a:schemeClr val="accent3"/>
        </a:buClr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228600" algn="l" rtl="0" eaLnBrk="1" latinLnBrk="0" hangingPunct="1">
        <a:spcBef>
          <a:spcPts val="370"/>
        </a:spcBef>
        <a:buClr>
          <a:schemeClr val="accent2"/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228600" algn="l" rtl="0" eaLnBrk="1" latinLnBrk="0" hangingPunct="1">
        <a:spcBef>
          <a:spcPts val="370"/>
        </a:spcBef>
        <a:buClr>
          <a:schemeClr val="accent2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image" Target="../media/image3.jpeg"/><Relationship Id="rId7" Type="http://schemas.openxmlformats.org/officeDocument/2006/relationships/image" Target="../media/image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10" Type="http://schemas.openxmlformats.org/officeDocument/2006/relationships/image" Target="../media/image10.jpeg"/><Relationship Id="rId4" Type="http://schemas.openxmlformats.org/officeDocument/2006/relationships/image" Target="../media/image4.jpeg"/><Relationship Id="rId9" Type="http://schemas.openxmlformats.org/officeDocument/2006/relationships/image" Target="../media/image9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7.png"/><Relationship Id="rId4" Type="http://schemas.openxmlformats.org/officeDocument/2006/relationships/image" Target="../media/image16.gi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2.jpeg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7" Type="http://schemas.openxmlformats.org/officeDocument/2006/relationships/image" Target="../media/image28.pn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7.jpeg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sr-Latn-RS" dirty="0" smtClean="0"/>
              <a:t>Feelings/emotions</a:t>
            </a:r>
          </a:p>
          <a:p>
            <a:r>
              <a:rPr lang="sr-Latn-RS" dirty="0" smtClean="0"/>
              <a:t>My house</a:t>
            </a:r>
          </a:p>
          <a:p>
            <a:r>
              <a:rPr lang="sr-Latn-RS" dirty="0" smtClean="0"/>
              <a:t>My family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sr-Latn-RS" dirty="0" smtClean="0"/>
              <a:t>REVISION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2851306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Well done! See you next week! </a:t>
            </a:r>
            <a:endParaRPr lang="en-US" dirty="0"/>
          </a:p>
        </p:txBody>
      </p:sp>
      <p:pic>
        <p:nvPicPr>
          <p:cNvPr id="8194" name="Picture 2" descr="C:\Users\Aleksandra\AppData\Local\Microsoft\Windows\INetCache\IE\VLJS177A\Emoji_u1f44f.svg[1]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2200" y="2133600"/>
            <a:ext cx="3924300" cy="3924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5578882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sr-Cyrl-RS" sz="2400" dirty="0" smtClean="0"/>
              <a:t>Хајде да се мало подсетимо неких речи и израза од раније. Именуј појмове на следећим сликама на енглеском: </a:t>
            </a:r>
            <a:endParaRPr lang="en-US" sz="2400" dirty="0"/>
          </a:p>
        </p:txBody>
      </p:sp>
      <p:pic>
        <p:nvPicPr>
          <p:cNvPr id="1026" name="Picture 2" descr="C:\Users\Aleksandra\AppData\Local\Microsoft\Windows\INetCache\IE\J9JMKPRV\house-illustration-clipart[1]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06484" y="1548246"/>
            <a:ext cx="1437516" cy="1143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Aleksandra\AppData\Local\Microsoft\Windows\INetCache\IE\J9JMKPRV\new_window[1]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563832"/>
            <a:ext cx="2209800" cy="1657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Aleksandra\AppData\Local\Microsoft\Windows\INetCache\IE\OULFMP1P\abbey-st-condo-front-door-after-outside[1]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36305" y="2819399"/>
            <a:ext cx="1407695" cy="3886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C:\Users\Aleksandra\AppData\Local\Microsoft\Windows\INetCache\IE\VLJS177A\220px-Lustenau,_Rheinstraße_4,_Badezimmer[1]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1950" y="3367087"/>
            <a:ext cx="2095500" cy="2790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1" name="Picture 7" descr="C:\Users\Aleksandra\AppData\Local\Microsoft\Windows\INetCache\IE\W1QGL3I6\Modular_Kitchen[1]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0" y="1563832"/>
            <a:ext cx="2836070" cy="18907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C:\Users\Aleksandra\AppData\Local\Microsoft\Windows\INetCache\IE\J9JMKPRV\3840975354_c7135f18d9_b[1]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4054" y="3581400"/>
            <a:ext cx="2572726" cy="17159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3" name="Picture 9" descr="C:\Users\Aleksandra\AppData\Local\Microsoft\Windows\INetCache\IE\VLJS177A\046_SP_76th_2[1]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58488" y="2057400"/>
            <a:ext cx="1959581" cy="1752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5" name="Picture 11" descr="C:\Users\Aleksandra\AppData\Local\Microsoft\Windows\INetCache\IE\OULFMP1P\backyard2[1].jp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61803" y="3876302"/>
            <a:ext cx="2363193" cy="17723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C:\Users\Aleksandra\AppData\Local\Microsoft\Windows\INetCache\IE\J9JMKPRV\lFVJv[1].jp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 flipV="1">
            <a:off x="2667000" y="5410359"/>
            <a:ext cx="2314575" cy="12596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5879774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sr-Cyrl-RS" sz="2400" dirty="0" smtClean="0"/>
              <a:t>Браво! Сад кад смо се подсетили просторија у кући и око ње, хајде да се подсетимо како се кажу поједини чланови породице:</a:t>
            </a:r>
            <a:endParaRPr lang="en-US" sz="2400" dirty="0"/>
          </a:p>
        </p:txBody>
      </p:sp>
      <p:pic>
        <p:nvPicPr>
          <p:cNvPr id="2051" name="Picture 3" descr="C:\Users\Aleksandra\AppData\Local\Microsoft\Windows\INetCache\IE\VLJS177A\d9d391e0d8bb897368a40d2a40bd659d[1]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905000"/>
            <a:ext cx="3349693" cy="396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4495800" y="1905000"/>
            <a:ext cx="4191000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dirty="0" smtClean="0"/>
              <a:t>Браво! </a:t>
            </a:r>
          </a:p>
          <a:p>
            <a:r>
              <a:rPr lang="sr-Cyrl-RS" dirty="0" smtClean="0"/>
              <a:t>Хајде сада да видимо, како ћемо на енглеском рећи: </a:t>
            </a:r>
          </a:p>
          <a:p>
            <a:pPr marL="342900" indent="-342900">
              <a:buAutoNum type="arabicPeriod"/>
            </a:pPr>
            <a:r>
              <a:rPr lang="sr-Cyrl-RS" dirty="0" smtClean="0"/>
              <a:t>Мама је у дворишту. </a:t>
            </a:r>
          </a:p>
          <a:p>
            <a:pPr marL="342900" indent="-342900">
              <a:buAutoNum type="arabicPeriod"/>
            </a:pPr>
            <a:r>
              <a:rPr lang="sr-Cyrl-RS" dirty="0" smtClean="0"/>
              <a:t>Тата је у спаваћој соби. </a:t>
            </a:r>
          </a:p>
          <a:p>
            <a:pPr marL="342900" indent="-342900">
              <a:buAutoNum type="arabicPeriod"/>
            </a:pPr>
            <a:r>
              <a:rPr lang="sr-Cyrl-RS" dirty="0" smtClean="0"/>
              <a:t>Мој брат је у купатилу. </a:t>
            </a:r>
          </a:p>
          <a:p>
            <a:pPr marL="342900" indent="-342900">
              <a:buAutoNum type="arabicPeriod"/>
            </a:pPr>
            <a:r>
              <a:rPr lang="sr-Cyrl-RS" dirty="0" smtClean="0"/>
              <a:t>Моја сестра је у кухињи. </a:t>
            </a:r>
          </a:p>
          <a:p>
            <a:pPr marL="342900" indent="-342900">
              <a:buAutoNum type="arabicPeriod"/>
            </a:pPr>
            <a:r>
              <a:rPr lang="sr-Cyrl-RS" dirty="0" smtClean="0"/>
              <a:t>Мама је на тераси/балкону. </a:t>
            </a:r>
          </a:p>
          <a:p>
            <a:pPr marL="342900" indent="-342900">
              <a:buAutoNum type="arabicPeriod"/>
            </a:pPr>
            <a:r>
              <a:rPr lang="sr-Cyrl-RS" dirty="0" smtClean="0"/>
              <a:t>Мој тата је у дневној соби. </a:t>
            </a:r>
          </a:p>
          <a:p>
            <a:endParaRPr lang="sr-Cyrl-RS" dirty="0"/>
          </a:p>
          <a:p>
            <a:endParaRPr lang="sr-Cyrl-RS" dirty="0" smtClean="0"/>
          </a:p>
          <a:p>
            <a:r>
              <a:rPr lang="sr-Cyrl-RS" dirty="0" smtClean="0"/>
              <a:t>На пример: </a:t>
            </a:r>
          </a:p>
          <a:p>
            <a:r>
              <a:rPr lang="en-US" dirty="0" smtClean="0"/>
              <a:t>My sister is in the kitchen.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6103104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sr-Cyrl-RS" sz="2400" dirty="0" smtClean="0"/>
              <a:t>Испод се налазе неке реченице на енглеском. Замоли неког старијег да ти их прочита, а ти нам реци шта то значи на српском језику!</a:t>
            </a:r>
            <a:endParaRPr lang="en-US" sz="24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>
              <a:buFont typeface="Wingdings" pitchFamily="2" charset="2"/>
              <a:buChar char="q"/>
            </a:pPr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pPr>
              <a:buFont typeface="Wingdings" pitchFamily="2" charset="2"/>
              <a:buChar char="q"/>
            </a:pPr>
            <a:r>
              <a:rPr lang="en-US" dirty="0" smtClean="0"/>
              <a:t>My brother is in the living room. </a:t>
            </a:r>
          </a:p>
          <a:p>
            <a:pPr>
              <a:buFont typeface="Wingdings" pitchFamily="2" charset="2"/>
              <a:buChar char="q"/>
            </a:pPr>
            <a:r>
              <a:rPr lang="en-US" dirty="0" smtClean="0"/>
              <a:t>My father is in the garden. </a:t>
            </a:r>
          </a:p>
          <a:p>
            <a:pPr>
              <a:buFont typeface="Wingdings" pitchFamily="2" charset="2"/>
              <a:buChar char="q"/>
            </a:pPr>
            <a:r>
              <a:rPr lang="en-US" dirty="0" smtClean="0"/>
              <a:t>My mother is in the kitchen. </a:t>
            </a:r>
          </a:p>
          <a:p>
            <a:pPr>
              <a:buFont typeface="Wingdings" pitchFamily="2" charset="2"/>
              <a:buChar char="q"/>
            </a:pPr>
            <a:r>
              <a:rPr lang="en-US" dirty="0" smtClean="0"/>
              <a:t>My sister is on the balcony. </a:t>
            </a:r>
          </a:p>
          <a:p>
            <a:pPr>
              <a:buFont typeface="Wingdings" pitchFamily="2" charset="2"/>
              <a:buChar char="q"/>
            </a:pPr>
            <a:r>
              <a:rPr lang="en-US" dirty="0" smtClean="0"/>
              <a:t>My dog is in my bedroom!</a:t>
            </a:r>
          </a:p>
        </p:txBody>
      </p:sp>
      <p:pic>
        <p:nvPicPr>
          <p:cNvPr id="3075" name="Picture 3" descr="C:\Users\Aleksandra\AppData\Local\Microsoft\Windows\INetCache\IE\W1QGL3I6\2017-03-23-17-46-16[1]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72585" y="2420608"/>
            <a:ext cx="3481069" cy="23209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634936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r-Cyrl-RS" dirty="0" smtClean="0"/>
              <a:t>Шта је ово испод на слици? Опиши га! </a:t>
            </a:r>
            <a:endParaRPr lang="en-US" dirty="0"/>
          </a:p>
        </p:txBody>
      </p:sp>
      <p:pic>
        <p:nvPicPr>
          <p:cNvPr id="4098" name="Picture 2" descr="C:\Users\Aleksandra\AppData\Local\Microsoft\Windows\INetCache\IE\J9JMKPRV\monster-buddy[1]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733222"/>
            <a:ext cx="4075176" cy="43185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4724400" y="2209800"/>
            <a:ext cx="38100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dirty="0" smtClean="0"/>
              <a:t>Шта све можеш да кажеш о њему? Колико има ногу, руку, очију?</a:t>
            </a:r>
          </a:p>
          <a:p>
            <a:r>
              <a:rPr lang="sr-Cyrl-RS" dirty="0" smtClean="0"/>
              <a:t>На пример: </a:t>
            </a:r>
          </a:p>
          <a:p>
            <a:r>
              <a:rPr lang="en-US" dirty="0" smtClean="0"/>
              <a:t>This is a monster! </a:t>
            </a:r>
          </a:p>
          <a:p>
            <a:r>
              <a:rPr lang="en-US" dirty="0" smtClean="0"/>
              <a:t>It is blue!</a:t>
            </a:r>
          </a:p>
          <a:p>
            <a:r>
              <a:rPr lang="en-US" dirty="0" smtClean="0"/>
              <a:t>It has got two arms….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2560092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sr-Cyrl-RS" sz="2400" dirty="0" smtClean="0"/>
              <a:t>Погледај слике испод. Каква су деца на сликама? Кажи нам на енглеском, али пази како започињеш реченицу ако је дечак или девојчица...</a:t>
            </a:r>
            <a:endParaRPr lang="en-US" sz="2400" dirty="0"/>
          </a:p>
        </p:txBody>
      </p:sp>
      <p:pic>
        <p:nvPicPr>
          <p:cNvPr id="5122" name="Picture 2" descr="C:\Users\Aleksandra\AppData\Local\Microsoft\Windows\INetCache\IE\VLJS177A\happy_girl_celebrating_and_dancing_0521-1102-1611-4816_smu[1]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55" y="4495493"/>
            <a:ext cx="1803400" cy="21815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3" name="Picture 3" descr="C:\Users\Aleksandra\AppData\Local\Microsoft\Windows\INetCache\IE\VLJS177A\dibujo-nina-llorando-e1349342501778_4[1]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1676400"/>
            <a:ext cx="2591233" cy="2171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C:\Users\Aleksandra\AppData\Local\Microsoft\Windows\INetCache\IE\OULFMP1P\kid_clipart_hungry_boy[1].gi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8681" y="3848100"/>
            <a:ext cx="1747838" cy="2330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5" name="Picture 5" descr="C:\Users\Aleksandra\AppData\Local\Microsoft\Windows\INetCache\IE\VLJS177A\angry_boy_cartoon[1]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0" y="2057400"/>
            <a:ext cx="2095500" cy="1952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305955" y="3657600"/>
            <a:ext cx="1803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She is happy!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5016502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What is this?</a:t>
            </a:r>
            <a:endParaRPr lang="en-US" dirty="0"/>
          </a:p>
        </p:txBody>
      </p:sp>
      <p:pic>
        <p:nvPicPr>
          <p:cNvPr id="6147" name="Picture 3" descr="C:\Users\Aleksandra\AppData\Local\Microsoft\Windows\INetCache\IE\VLJS177A\Gift[1]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676400"/>
            <a:ext cx="1731064" cy="1971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C:\Users\Aleksandra\AppData\Local\Microsoft\Windows\INetCache\IE\W1QGL3I6\fifth-birthday_cake[1]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2139" y="4495800"/>
            <a:ext cx="1852986" cy="1809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9" name="Picture 5" descr="C:\Users\Aleksandra\AppData\Local\Microsoft\Windows\INetCache\IE\J9JMKPRV\balloon-163598_640[1]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9400" y="2057400"/>
            <a:ext cx="1518047" cy="228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0" name="Picture 6" descr="C:\Users\Aleksandra\AppData\Local\Microsoft\Windows\INetCache\IE\OULFMP1P\birthday%20parties[1]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0800" y="1662545"/>
            <a:ext cx="2514600" cy="2514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1" name="Picture 7" descr="C:\Users\Aleksandra\AppData\Local\Microsoft\Windows\INetCache\IE\OULFMP1P\clipart0113[1]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1000" y="3634220"/>
            <a:ext cx="1860635" cy="2851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3685785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sr-Cyrl-RS" sz="2400" dirty="0" smtClean="0"/>
              <a:t>А када бисмо на улици срели комшиницу, или рецимо наставницу енглеског, шта треба да кажемо?</a:t>
            </a:r>
            <a:endParaRPr lang="en-US" sz="2400" dirty="0"/>
          </a:p>
        </p:txBody>
      </p:sp>
      <p:sp>
        <p:nvSpPr>
          <p:cNvPr id="3" name="Rectangle 2"/>
          <p:cNvSpPr/>
          <p:nvPr/>
        </p:nvSpPr>
        <p:spPr>
          <a:xfrm>
            <a:off x="457200" y="1828800"/>
            <a:ext cx="569418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en-US" sz="5400" b="1" cap="all" spc="0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Good morning!</a:t>
            </a:r>
            <a:endParaRPr lang="en-US" sz="5400" b="1" cap="all" spc="0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392510" y="2967335"/>
            <a:ext cx="635898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GOOD AFTERNOON!</a:t>
            </a:r>
            <a:endParaRPr lang="en-US" sz="5400" b="1" cap="none" spc="0" dirty="0">
              <a:ln w="24500" cmpd="dbl">
                <a:solidFill>
                  <a:schemeClr val="accent2">
                    <a:shade val="85000"/>
                    <a:satMod val="155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2">
                      <a:tint val="10000"/>
                      <a:satMod val="155000"/>
                    </a:schemeClr>
                  </a:gs>
                  <a:gs pos="60000">
                    <a:schemeClr val="accent2">
                      <a:tint val="30000"/>
                      <a:satMod val="155000"/>
                    </a:schemeClr>
                  </a:gs>
                  <a:gs pos="100000">
                    <a:schemeClr val="accent2">
                      <a:tint val="73000"/>
                      <a:satMod val="155000"/>
                    </a:schemeClr>
                  </a:gs>
                </a:gsLst>
                <a:lin ang="5400000"/>
              </a:gra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048000" y="3957935"/>
            <a:ext cx="574708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GOOD EVENING!</a:t>
            </a:r>
            <a:endParaRPr lang="en-US" sz="5400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97307367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What is this? This is an egg!</a:t>
            </a:r>
            <a:endParaRPr lang="en-US" dirty="0"/>
          </a:p>
        </p:txBody>
      </p:sp>
      <p:pic>
        <p:nvPicPr>
          <p:cNvPr id="7171" name="Picture 3" descr="C:\Users\Aleksandra\AppData\Local\Microsoft\Windows\INetCache\IE\J9JMKPRV\Easter_Eggs[1]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752600"/>
            <a:ext cx="2054207" cy="15285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C:\Users\Aleksandra\AppData\Local\Microsoft\Windows\INetCache\IE\OULFMP1P\chick[1]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4600" y="1752600"/>
            <a:ext cx="2101576" cy="15742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4" name="Picture 6" descr="C:\Users\Aleksandra\AppData\Local\Microsoft\Windows\INetCache\IE\OULFMP1P\grass-312104_960_720[1]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04800" y="4343400"/>
            <a:ext cx="9448800" cy="2514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6" name="Picture 8" descr="C:\Users\Aleksandra\AppData\Local\Microsoft\Windows\INetCache\IE\OULFMP1P\1298061811[1]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63640" y="4066309"/>
            <a:ext cx="1390904" cy="2819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7" name="Picture 9" descr="C:\Users\Aleksandra\AppData\Local\Microsoft\Windows\INetCache\IE\W1QGL3I6\clipart0033[1]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21527" y="4712515"/>
            <a:ext cx="1778000" cy="15269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8" name="Picture 10" descr="C:\Users\Aleksandra\AppData\Local\Microsoft\Windows\INetCache\IE\OULFMP1P\d52u6k6-e6d8b13e-727d-46cd-b547-e3edeedcdde9[1]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0" y="1518735"/>
            <a:ext cx="1792557" cy="20420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80538153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quity">
  <a:themeElements>
    <a:clrScheme name="Equity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Equity">
      <a:majorFont>
        <a:latin typeface="Franklin Gothic Book"/>
        <a:ea typeface=""/>
        <a:cs typeface=""/>
        <a:font script="Grek" typeface="Calibri"/>
        <a:font script="Cyrl" typeface="Calibri"/>
        <a:font script="Jpan" typeface="HGｺﾞｼｯｸM"/>
        <a:font script="Hang" typeface="바탕"/>
        <a:font script="Hans" typeface="幼圆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erpetua"/>
        <a:ea typeface=""/>
        <a:cs typeface=""/>
        <a:font script="Grek" typeface="Cambria"/>
        <a:font script="Cyrl" typeface="Cambria"/>
        <a:font script="Jpan" typeface="HG創英ﾌﾟﾚｾﾞﾝｽEB"/>
        <a:font script="Hang" typeface="맑은 고딕"/>
        <a:font script="Hans" typeface="宋体"/>
        <a:font script="Hant" typeface="新細明體"/>
        <a:font script="Arab" typeface="Times New Roman"/>
        <a:font script="Hebr" typeface="Aharoni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Equity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tint val="30000"/>
                <a:satMod val="300000"/>
              </a:schemeClr>
              <a:schemeClr val="phClr">
                <a:tint val="40000"/>
                <a:satMod val="200000"/>
              </a:schemeClr>
            </a:duotone>
          </a:blip>
          <a:tile tx="0" ty="0" sx="70000" sy="70000" flip="none" algn="ctr"/>
        </a:blipFill>
        <a:blipFill>
          <a:blip xmlns:r="http://schemas.openxmlformats.org/officeDocument/2006/relationships" r:embed="rId1">
            <a:duotone>
              <a:schemeClr val="phClr">
                <a:shade val="22000"/>
                <a:satMod val="160000"/>
              </a:schemeClr>
              <a:schemeClr val="phClr">
                <a:shade val="45000"/>
                <a:satMod val="100000"/>
              </a:schemeClr>
            </a:duotone>
          </a:blip>
          <a:tile tx="0" ty="0" sx="65000" sy="65000" flip="none" algn="ctr"/>
        </a:blipFill>
      </a:fillStyleLst>
      <a:lnStyleLst>
        <a:ln w="9525" cap="flat" cmpd="sng" algn="ctr">
          <a:solidFill>
            <a:schemeClr val="phClr">
              <a:shade val="60000"/>
              <a:satMod val="11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50800" dir="5400000" algn="t" rotWithShape="0">
              <a:srgbClr val="000000">
                <a:alpha val="60000"/>
              </a:srgbClr>
            </a:outerShdw>
          </a:effectLst>
          <a:scene3d>
            <a:camera prst="isometricBottomUp" fov="0">
              <a:rot lat="0" lon="0" rev="0"/>
            </a:camera>
            <a:lightRig rig="soft" dir="b">
              <a:rot lat="0" lon="0" rev="9000000"/>
            </a:lightRig>
          </a:scene3d>
          <a:sp3d contourW="35000" prstMaterial="matte">
            <a:bevelT w="45000" h="38100" prst="convex"/>
            <a:contourClr>
              <a:schemeClr val="phClr">
                <a:tint val="1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65000"/>
              </a:schemeClr>
            </a:gs>
            <a:gs pos="50000">
              <a:schemeClr val="phClr">
                <a:shade val="80000"/>
                <a:satMod val="155000"/>
              </a:schemeClr>
            </a:gs>
            <a:gs pos="100000">
              <a:schemeClr val="phClr">
                <a:tint val="95000"/>
                <a:satMod val="2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tint val="95000"/>
                <a:satMod val="200000"/>
              </a:schemeClr>
              <a:schemeClr val="phClr">
                <a:shade val="80000"/>
                <a:satMod val="100000"/>
              </a:schemeClr>
            </a:duotone>
          </a:blip>
          <a:tile tx="0" ty="0" sx="55000" sy="5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Equity</Template>
  <TotalTime>41</TotalTime>
  <Words>294</Words>
  <Application>Microsoft Office PowerPoint</Application>
  <PresentationFormat>On-screen Show (4:3)</PresentationFormat>
  <Paragraphs>41</Paragraphs>
  <Slides>10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Equity</vt:lpstr>
      <vt:lpstr>REVISION</vt:lpstr>
      <vt:lpstr>Хајде да се мало подсетимо неких речи и израза од раније. Именуј појмове на следећим сликама на енглеском: </vt:lpstr>
      <vt:lpstr>Браво! Сад кад смо се подсетили просторија у кући и око ње, хајде да се подсетимо како се кажу поједини чланови породице:</vt:lpstr>
      <vt:lpstr>Испод се налазе неке реченице на енглеском. Замоли неког старијег да ти их прочита, а ти нам реци шта то значи на српском језику!</vt:lpstr>
      <vt:lpstr>Шта је ово испод на слици? Опиши га! </vt:lpstr>
      <vt:lpstr>Погледај слике испод. Каква су деца на сликама? Кажи нам на енглеском, али пази како започињеш реченицу ако је дечак или девојчица...</vt:lpstr>
      <vt:lpstr>What is this?</vt:lpstr>
      <vt:lpstr>А када бисмо на улици срели комшиницу, или рецимо наставницу енглеског, шта треба да кажемо?</vt:lpstr>
      <vt:lpstr>What is this? This is an egg!</vt:lpstr>
      <vt:lpstr>Well done! See you next week! 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REVISION</dc:title>
  <dc:creator>Aleksandra Bojovic</dc:creator>
  <cp:lastModifiedBy>Aleksandra Bojovic</cp:lastModifiedBy>
  <cp:revision>5</cp:revision>
  <dcterms:created xsi:type="dcterms:W3CDTF">2020-05-14T18:31:33Z</dcterms:created>
  <dcterms:modified xsi:type="dcterms:W3CDTF">2020-05-14T19:13:10Z</dcterms:modified>
</cp:coreProperties>
</file>